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33" r:id="rId2"/>
    <p:sldId id="330" r:id="rId3"/>
    <p:sldId id="329" r:id="rId4"/>
    <p:sldId id="335" r:id="rId5"/>
    <p:sldId id="336" r:id="rId6"/>
    <p:sldId id="338" r:id="rId7"/>
    <p:sldId id="337" r:id="rId8"/>
    <p:sldId id="339" r:id="rId9"/>
    <p:sldId id="340" r:id="rId10"/>
    <p:sldId id="341" r:id="rId11"/>
    <p:sldId id="342" r:id="rId12"/>
    <p:sldId id="331" r:id="rId13"/>
    <p:sldId id="334" r:id="rId14"/>
    <p:sldId id="324" r:id="rId15"/>
    <p:sldId id="325" r:id="rId16"/>
    <p:sldId id="326" r:id="rId17"/>
    <p:sldId id="351" r:id="rId18"/>
    <p:sldId id="352" r:id="rId19"/>
    <p:sldId id="346" r:id="rId20"/>
    <p:sldId id="349" r:id="rId21"/>
    <p:sldId id="344" r:id="rId22"/>
    <p:sldId id="347" r:id="rId23"/>
    <p:sldId id="350" r:id="rId24"/>
    <p:sldId id="345" r:id="rId25"/>
    <p:sldId id="332" r:id="rId26"/>
    <p:sldId id="269" r:id="rId27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FFFF00"/>
    <a:srgbClr val="FF5050"/>
    <a:srgbClr val="FFFFCC"/>
    <a:srgbClr val="00CC99"/>
    <a:srgbClr val="FF0000"/>
    <a:srgbClr val="0066FF"/>
    <a:srgbClr val="99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5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40AD-4A3E-42BE-BB70-AA3B157A39B0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0FAA-9354-4F0A-8AA1-A878ECF5B88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98296-53D5-4630-A327-5FFB9A5CFAE5}" type="datetimeFigureOut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CB188-EBDA-4A4A-907A-5E21209C20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AEF3-0426-4EA8-999A-384CBE51B0F0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0D2E-3420-4689-AD6F-CC1D2490BB7C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2F41-42A3-439B-A917-F6A67FF97114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0CE5-07DE-4DEF-8BB4-BE3C5FD8BDE5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30408-8BF1-4367-AB9E-F0767C9A0EC6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13C6D-4610-43C7-8037-7D64D6945E39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1A28-8A6F-49BF-A45B-2CA5F739E779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2346-9805-4DDD-ADB4-DEE5718001E9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2F86-8ACB-4D4B-A41A-F8B76BCE2E90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69A6-CA9A-4C04-ACBB-064088DED565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F5D2-D3A2-43B5-9B24-C3A2F5899256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967E4-984C-43C3-8538-9082A60BF33A}" type="datetime1">
              <a:rPr lang="zh-TW" altLang="en-US" smtClean="0"/>
              <a:pPr/>
              <a:t>2017/3/28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EE857-44EF-4E04-9D81-54E651B157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1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1</a:t>
            </a:fld>
            <a:endParaRPr lang="zh-TW" altLang="en-US"/>
          </a:p>
        </p:txBody>
      </p:sp>
      <p:pic>
        <p:nvPicPr>
          <p:cNvPr id="52226" name="Picture 2" descr="D:\1. 葉信富\8. 置物櫃(照片)\成大照片\IMG_0910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0" y="-1"/>
            <a:ext cx="9144000" cy="6917899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>
            <a:off x="1763688" y="1844824"/>
            <a:ext cx="6552728" cy="2808312"/>
          </a:xfrm>
          <a:prstGeom prst="roundRect">
            <a:avLst>
              <a:gd name="adj" fmla="val 11778"/>
            </a:avLst>
          </a:prstGeom>
          <a:solidFill>
            <a:schemeClr val="accent5">
              <a:lumMod val="20000"/>
              <a:lumOff val="8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835696" y="1916832"/>
            <a:ext cx="636263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資源工程學系 </a:t>
            </a:r>
            <a:endParaRPr lang="en-US" altLang="zh-TW" sz="4400" b="1" dirty="0" smtClean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endParaRPr lang="en-US" altLang="zh-TW" sz="3600" b="1" dirty="0" smtClean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en-US" altLang="zh-TW" sz="44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106 </a:t>
            </a:r>
            <a:r>
              <a:rPr lang="zh-TW" altLang="en-US" sz="44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學年度大學申請入學</a:t>
            </a:r>
            <a:endParaRPr lang="en-US" altLang="zh-TW" sz="4400" b="1" dirty="0" smtClean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TW" altLang="en-US" sz="44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系所簡介</a:t>
            </a:r>
            <a:endParaRPr lang="en-US" altLang="zh-TW" sz="4400" b="1" dirty="0" smtClean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b="1" smtClean="0"/>
              <a:pPr/>
              <a:t>10</a:t>
            </a:fld>
            <a:endParaRPr lang="zh-TW" altLang="en-US" b="1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6480" y="1599673"/>
            <a:ext cx="8231040" cy="452688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訓練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數理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及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力學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能力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工程數學、工程力學、材料力學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流體力學、土壤力學、岩石力學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6146" name="Picture 2" descr="D:\2. 飛利浦\MY DOCUMENTS\Curriculum Material\成大-構造地質學\Structural Geology-2014\2014-野外地質考察\恆春野外實習照片\20140412恆春野外\IMG_75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4509120"/>
            <a:ext cx="3024336" cy="2016224"/>
          </a:xfrm>
          <a:prstGeom prst="roundRect">
            <a:avLst/>
          </a:prstGeom>
          <a:noFill/>
        </p:spPr>
      </p:pic>
      <p:pic>
        <p:nvPicPr>
          <p:cNvPr id="6148" name="Picture 4" descr="C:\Users\philip\Desktop\2cfd4b2bdde14cdc0d7a1b53e184fe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4683" y="2204864"/>
            <a:ext cx="2891813" cy="2168860"/>
          </a:xfrm>
          <a:prstGeom prst="roundRect">
            <a:avLst/>
          </a:prstGeom>
          <a:noFill/>
        </p:spPr>
      </p:pic>
      <p:pic>
        <p:nvPicPr>
          <p:cNvPr id="12" name="Picture 5" descr="Holger in la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0525" y="4547220"/>
            <a:ext cx="2916325" cy="1944216"/>
          </a:xfrm>
          <a:prstGeom prst="round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1187624" y="3769876"/>
            <a:ext cx="4493538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2800" b="1" dirty="0" smtClean="0">
                <a:solidFill>
                  <a:srgbClr val="00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（課程在大一及大二完成）</a:t>
            </a:r>
            <a:endParaRPr lang="en-US" altLang="zh-TW" sz="2800" b="1" dirty="0" smtClean="0">
              <a:solidFill>
                <a:srgbClr val="00FF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7170" name="Picture 2" descr="D:\2. 飛利浦\MY DOCUMENTS\My Pictures\野外探勘照片\2007 01 23  台東金崙知本探勘\2007 01 23  台東金崙知本探勘\IMG_23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4509120"/>
            <a:ext cx="2843809" cy="2016224"/>
          </a:xfrm>
          <a:prstGeom prst="roundRect">
            <a:avLst/>
          </a:prstGeom>
          <a:noFill/>
        </p:spPr>
      </p:pic>
      <p:sp>
        <p:nvSpPr>
          <p:cNvPr id="10" name="圓角矩形 9"/>
          <p:cNvSpPr/>
          <p:nvPr/>
        </p:nvSpPr>
        <p:spPr>
          <a:xfrm>
            <a:off x="1907704" y="188640"/>
            <a:ext cx="6120680" cy="936104"/>
          </a:xfrm>
          <a:prstGeom prst="round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2377852" y="236265"/>
            <a:ext cx="5184576" cy="8497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大學部 基礎課程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1907704" y="188640"/>
            <a:ext cx="6120680" cy="936104"/>
          </a:xfrm>
          <a:prstGeom prst="round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187624" y="260648"/>
            <a:ext cx="7654976" cy="10081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大學部 專業特色課程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23528" y="1484784"/>
            <a:ext cx="8231040" cy="45268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提供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獨步全國</a:t>
            </a: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的特色課程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採礦工程、爆破工程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選礦工程、粉體工程、礦物材料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資源再生工程、稀土資源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石油工程、鑽井工程、採油工程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能源與資源經濟、資源管理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5877272"/>
            <a:ext cx="5109091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3200" b="1" dirty="0" smtClean="0">
                <a:solidFill>
                  <a:srgbClr val="00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（課程在大二後提供選修）</a:t>
            </a:r>
            <a:endParaRPr lang="en-US" altLang="zh-TW" sz="3200" b="1" dirty="0" smtClean="0">
              <a:solidFill>
                <a:srgbClr val="00FF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026" name="Picture 2" descr="C:\Users\philip\Downloads\1487171645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7" y="1268760"/>
            <a:ext cx="2886543" cy="1712795"/>
          </a:xfrm>
          <a:prstGeom prst="roundRect">
            <a:avLst/>
          </a:prstGeom>
          <a:noFill/>
        </p:spPr>
      </p:pic>
      <p:pic>
        <p:nvPicPr>
          <p:cNvPr id="10" name="Picture 5" descr="D:\1. 葉信富\8. 置物櫃(照片)\資源系學生活動照片\107級野外實習(拍攝：張勛和)\石油工程\IMG_23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5013176"/>
            <a:ext cx="2808312" cy="1656184"/>
          </a:xfrm>
          <a:prstGeom prst="roundRect">
            <a:avLst/>
          </a:prstGeom>
          <a:noFill/>
        </p:spPr>
      </p:pic>
      <p:pic>
        <p:nvPicPr>
          <p:cNvPr id="3074" name="Picture 2" descr="C:\Users\philip\Downloads\IMG_7197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3068960"/>
            <a:ext cx="2874014" cy="179991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11560" y="188640"/>
            <a:ext cx="8231040" cy="1143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資源工程學系師資陣容介紹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53250" name="Picture 2" descr="D:\1. 葉信富\8. 置物櫃(照片)\資源系師資\陳昭旭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844824"/>
            <a:ext cx="1799998" cy="2340000"/>
          </a:xfrm>
          <a:prstGeom prst="roundRect">
            <a:avLst/>
          </a:prstGeom>
          <a:noFill/>
        </p:spPr>
      </p:pic>
      <p:pic>
        <p:nvPicPr>
          <p:cNvPr id="53254" name="Picture 6" descr="D:\1. 葉信富\8. 置物櫃(照片)\資源系師資\余騰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84351" y="4365104"/>
            <a:ext cx="1800000" cy="2340000"/>
          </a:xfrm>
          <a:prstGeom prst="roundRect">
            <a:avLst/>
          </a:prstGeom>
          <a:noFill/>
        </p:spPr>
      </p:pic>
      <p:pic>
        <p:nvPicPr>
          <p:cNvPr id="23" name="Picture 11" descr="D:\1. 葉信富\8. 置物櫃(照片)\資源系師資\徐國錦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1844824"/>
            <a:ext cx="1952806" cy="2340000"/>
          </a:xfrm>
          <a:prstGeom prst="roundRect">
            <a:avLst/>
          </a:prstGeom>
          <a:noFill/>
        </p:spPr>
      </p:pic>
      <p:pic>
        <p:nvPicPr>
          <p:cNvPr id="24" name="Picture 9" descr="D:\1. 葉信富\8. 置物櫃(照片)\資源系師資\李振誥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1844824"/>
            <a:ext cx="1800000" cy="2340000"/>
          </a:xfrm>
          <a:prstGeom prst="roundRect">
            <a:avLst/>
          </a:prstGeom>
          <a:noFill/>
        </p:spPr>
      </p:pic>
      <p:sp>
        <p:nvSpPr>
          <p:cNvPr id="25" name="矩形 24"/>
          <p:cNvSpPr/>
          <p:nvPr/>
        </p:nvSpPr>
        <p:spPr>
          <a:xfrm>
            <a:off x="2339752" y="1052736"/>
            <a:ext cx="4573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資源開發與保育組</a:t>
            </a:r>
            <a:r>
              <a:rPr lang="en-US" altLang="zh-TW" sz="32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甲組</a:t>
            </a:r>
            <a:r>
              <a:rPr lang="en-US" altLang="zh-TW" sz="32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  <a:endParaRPr lang="zh-TW" altLang="en-US" sz="3200" b="1" dirty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34" name="Picture 3" descr="D:\1. 葉信富\8. 置物櫃(照片)\資源系師資\王建力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3568" y="4365104"/>
            <a:ext cx="1800000" cy="2340000"/>
          </a:xfrm>
          <a:prstGeom prst="roundRect">
            <a:avLst/>
          </a:prstGeom>
          <a:noFill/>
        </p:spPr>
      </p:pic>
      <p:pic>
        <p:nvPicPr>
          <p:cNvPr id="35" name="Picture 16" descr="D:\1. 葉信富\8. 置物櫃(照片)\資源系師資\葉信富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60232" y="4365104"/>
            <a:ext cx="2383986" cy="2340000"/>
          </a:xfrm>
          <a:prstGeom prst="roundRect">
            <a:avLst/>
          </a:prstGeom>
          <a:noFill/>
        </p:spPr>
      </p:pic>
      <p:pic>
        <p:nvPicPr>
          <p:cNvPr id="36" name="Picture 17" descr="D:\1. 葉信富\8. 置物櫃(照片)\資源系師資\謝秉志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99992" y="4365104"/>
            <a:ext cx="2067948" cy="2340000"/>
          </a:xfrm>
          <a:prstGeom prst="roundRect">
            <a:avLst/>
          </a:prstGeom>
          <a:noFill/>
        </p:spPr>
      </p:pic>
      <p:sp>
        <p:nvSpPr>
          <p:cNvPr id="38" name="圓角矩形 37"/>
          <p:cNvSpPr/>
          <p:nvPr/>
        </p:nvSpPr>
        <p:spPr>
          <a:xfrm>
            <a:off x="1835696" y="3429000"/>
            <a:ext cx="1512168" cy="648072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1691680" y="3429000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系主任</a:t>
            </a:r>
            <a:endParaRPr lang="en-US" altLang="zh-TW" sz="2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陳昭旭 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圓角矩形 38"/>
          <p:cNvSpPr/>
          <p:nvPr/>
        </p:nvSpPr>
        <p:spPr>
          <a:xfrm>
            <a:off x="3779912" y="3573016"/>
            <a:ext cx="1512168" cy="504056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3563888" y="3648387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李振誥 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5796136" y="3573016"/>
            <a:ext cx="1512168" cy="504056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5652120" y="3645024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徐國錦 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899592" y="6021288"/>
            <a:ext cx="1512168" cy="648072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755576" y="6021288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王建力 </a:t>
            </a:r>
            <a:endParaRPr lang="en-US" altLang="zh-TW" sz="2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副教授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圓角矩形 44"/>
          <p:cNvSpPr/>
          <p:nvPr/>
        </p:nvSpPr>
        <p:spPr>
          <a:xfrm>
            <a:off x="2771800" y="6021288"/>
            <a:ext cx="1512168" cy="648072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2627784" y="6021288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余騰鐸 </a:t>
            </a:r>
            <a:endParaRPr lang="en-US" altLang="zh-TW" sz="2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副教授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圓角矩形 46"/>
          <p:cNvSpPr/>
          <p:nvPr/>
        </p:nvSpPr>
        <p:spPr>
          <a:xfrm>
            <a:off x="4788024" y="6006430"/>
            <a:ext cx="1512168" cy="648072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4644008" y="6006430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謝秉志 </a:t>
            </a:r>
            <a:endParaRPr lang="en-US" altLang="zh-TW" sz="2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副教授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圓角矩形 48"/>
          <p:cNvSpPr/>
          <p:nvPr/>
        </p:nvSpPr>
        <p:spPr>
          <a:xfrm>
            <a:off x="7092280" y="6004907"/>
            <a:ext cx="1512168" cy="648072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7020272" y="6004907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葉信富 </a:t>
            </a:r>
            <a:endParaRPr lang="en-US" altLang="zh-TW" sz="2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助理教授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" name="Picture 2" descr="D:\1. 葉信富\8. 置物櫃(照片)\資源系徽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504" y="116632"/>
            <a:ext cx="936104" cy="933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13" name="Picture 5" descr="D:\1. 葉信富\8. 置物櫃(照片)\資源系師資\向性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800" y="4431779"/>
            <a:ext cx="1797121" cy="2340000"/>
          </a:xfrm>
          <a:prstGeom prst="roundRect">
            <a:avLst/>
          </a:prstGeom>
          <a:noFill/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755576" y="188640"/>
            <a:ext cx="8231040" cy="1143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資源工程學系師資陣容介紹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03573" y="908720"/>
            <a:ext cx="40286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資源材料及再生組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乙組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及資源管理經濟組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丙組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14" descr="D:\1. 葉信富\8. 置物櫃(照片)\資源系師資\陳偉聖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4431779"/>
            <a:ext cx="1814959" cy="2340000"/>
          </a:xfrm>
          <a:prstGeom prst="roundRect">
            <a:avLst/>
          </a:prstGeom>
          <a:noFill/>
        </p:spPr>
      </p:pic>
      <p:pic>
        <p:nvPicPr>
          <p:cNvPr id="24" name="Picture 10" descr="D:\1. 葉信富\8. 置物櫃(照片)\資源系師資\施勵行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1916832"/>
            <a:ext cx="1800721" cy="2340000"/>
          </a:xfrm>
          <a:prstGeom prst="roundRect">
            <a:avLst/>
          </a:prstGeom>
          <a:noFill/>
        </p:spPr>
      </p:pic>
      <p:pic>
        <p:nvPicPr>
          <p:cNvPr id="25" name="Picture 7" descr="D:\1. 葉信富\8. 置物櫃(照片)\資源系師資\吳毓純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4431779"/>
            <a:ext cx="1800001" cy="2340000"/>
          </a:xfrm>
          <a:prstGeom prst="roundRect">
            <a:avLst/>
          </a:prstGeom>
          <a:noFill/>
        </p:spPr>
      </p:pic>
      <p:pic>
        <p:nvPicPr>
          <p:cNvPr id="26" name="Picture 8" descr="D:\1. 葉信富\8. 置物櫃(照片)\資源系師資\吳榮華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1916832"/>
            <a:ext cx="1650590" cy="2340000"/>
          </a:xfrm>
          <a:prstGeom prst="roundRect">
            <a:avLst/>
          </a:prstGeom>
          <a:noFill/>
        </p:spPr>
      </p:pic>
      <p:pic>
        <p:nvPicPr>
          <p:cNvPr id="27" name="Picture 15" descr="D:\1. 葉信富\8. 置物櫃(照片)\資源系師資\黃啓原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1916832"/>
            <a:ext cx="1748211" cy="2340000"/>
          </a:xfrm>
          <a:prstGeom prst="roundRect">
            <a:avLst/>
          </a:prstGeom>
          <a:noFill/>
        </p:spPr>
      </p:pic>
      <p:pic>
        <p:nvPicPr>
          <p:cNvPr id="28" name="Picture 12" descr="D:\1. 葉信富\8. 置物櫃(照片)\資源系師資\郭明錦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800" y="1916832"/>
            <a:ext cx="1800000" cy="2340000"/>
          </a:xfrm>
          <a:prstGeom prst="roundRect">
            <a:avLst/>
          </a:prstGeom>
          <a:noFill/>
        </p:spPr>
      </p:pic>
      <p:pic>
        <p:nvPicPr>
          <p:cNvPr id="29" name="Picture 4" descr="D:\1. 葉信富\8. 置物櫃(照片)\資源系師資\申永輝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5576" y="4422254"/>
            <a:ext cx="1800000" cy="2340000"/>
          </a:xfrm>
          <a:prstGeom prst="roundRect">
            <a:avLst/>
          </a:prstGeom>
          <a:noFill/>
        </p:spPr>
      </p:pic>
      <p:sp>
        <p:nvSpPr>
          <p:cNvPr id="30" name="圓角矩形 29"/>
          <p:cNvSpPr/>
          <p:nvPr/>
        </p:nvSpPr>
        <p:spPr>
          <a:xfrm>
            <a:off x="899592" y="3713669"/>
            <a:ext cx="1512168" cy="504056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683568" y="3789040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黃啓原 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2915816" y="3717032"/>
            <a:ext cx="1512168" cy="504056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2699792" y="3792403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郭明錦 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4975473" y="3717032"/>
            <a:ext cx="1512168" cy="504056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4759449" y="3792403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吳榮華 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7020272" y="3717032"/>
            <a:ext cx="1512168" cy="504056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6804248" y="3792403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施勵行 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899592" y="6237312"/>
            <a:ext cx="1512168" cy="504056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683568" y="6312683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申永輝 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2915816" y="6237312"/>
            <a:ext cx="1512168" cy="504056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2699792" y="6312683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向性一 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4932040" y="6093296"/>
            <a:ext cx="1512168" cy="648072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4788024" y="6102489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吳毓純 </a:t>
            </a:r>
            <a:endParaRPr lang="en-US" altLang="zh-TW" sz="2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副教授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圓角矩形 43"/>
          <p:cNvSpPr/>
          <p:nvPr/>
        </p:nvSpPr>
        <p:spPr>
          <a:xfrm>
            <a:off x="6948264" y="6105490"/>
            <a:ext cx="1512168" cy="648072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6804248" y="6105490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陳偉聖 </a:t>
            </a:r>
            <a:endParaRPr lang="en-US" altLang="zh-TW" sz="2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助理教授</a:t>
            </a:r>
            <a:endParaRPr lang="zh-TW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42" name="Picture 2" descr="D:\1. 葉信富\8. 置物櫃(照片)\資源系徽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9512" y="116632"/>
            <a:ext cx="936104" cy="933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hilip\Downloads\陶瓷工程實習照片.jpg"/>
          <p:cNvPicPr>
            <a:picLocks noChangeAspect="1" noChangeArrowheads="1"/>
          </p:cNvPicPr>
          <p:nvPr/>
        </p:nvPicPr>
        <p:blipFill>
          <a:blip r:embed="rId2" cstate="print"/>
          <a:srcRect t="10875"/>
          <a:stretch>
            <a:fillRect/>
          </a:stretch>
        </p:blipFill>
        <p:spPr bwMode="auto">
          <a:xfrm>
            <a:off x="4456559" y="980728"/>
            <a:ext cx="4211608" cy="2815208"/>
          </a:xfrm>
          <a:prstGeom prst="roundRect">
            <a:avLst/>
          </a:prstGeom>
          <a:noFill/>
        </p:spPr>
      </p:pic>
      <p:pic>
        <p:nvPicPr>
          <p:cNvPr id="3075" name="Picture 3" descr="C:\Users\philip\Desktop\17555561_10208854591218400_769271633_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933055"/>
            <a:ext cx="4248472" cy="2707221"/>
          </a:xfrm>
          <a:prstGeom prst="roundRect">
            <a:avLst/>
          </a:prstGeom>
          <a:noFill/>
        </p:spPr>
      </p:pic>
      <p:sp>
        <p:nvSpPr>
          <p:cNvPr id="4" name="圓角矩形 3"/>
          <p:cNvSpPr/>
          <p:nvPr/>
        </p:nvSpPr>
        <p:spPr>
          <a:xfrm>
            <a:off x="5508104" y="3140968"/>
            <a:ext cx="2592288" cy="576064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652120" y="3212976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陶瓷工程</a:t>
            </a:r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實習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491EE857-44EF-4E04-9D81-54E651B157C2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467544" y="116632"/>
            <a:ext cx="8231040" cy="1143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豐富的實習與實作課程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47108" name="Picture 4" descr="D:\1. 葉信富\8. 置物櫃(照片)\資源系學生活動照片\107級野外實習(拍攝：張勛和)\工程地質\工程地質-安朔-草埔-51.jpg"/>
          <p:cNvPicPr>
            <a:picLocks noChangeAspect="1" noChangeArrowheads="1"/>
          </p:cNvPicPr>
          <p:nvPr/>
        </p:nvPicPr>
        <p:blipFill>
          <a:blip r:embed="rId4" cstate="email"/>
          <a:srcRect t="2500"/>
          <a:stretch>
            <a:fillRect/>
          </a:stretch>
        </p:blipFill>
        <p:spPr bwMode="auto">
          <a:xfrm>
            <a:off x="71500" y="980728"/>
            <a:ext cx="4320480" cy="2808312"/>
          </a:xfrm>
          <a:prstGeom prst="roundRect">
            <a:avLst/>
          </a:prstGeom>
          <a:noFill/>
        </p:spPr>
      </p:pic>
      <p:sp>
        <p:nvSpPr>
          <p:cNvPr id="12" name="圓角矩形 11"/>
          <p:cNvSpPr/>
          <p:nvPr/>
        </p:nvSpPr>
        <p:spPr>
          <a:xfrm>
            <a:off x="827584" y="3160018"/>
            <a:ext cx="2520280" cy="576064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99592" y="323202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工程地質學實習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5508104" y="6021288"/>
            <a:ext cx="2520280" cy="576064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796136" y="609329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選礦工程實習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7110" name="Picture 6" descr="D:\1. 葉信富\8. 置物櫃(照片)\資源系學生活動照片\107級野外實習(拍攝：張勛和)\石油工程\IMG_46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99" y="3933056"/>
            <a:ext cx="4275476" cy="2736304"/>
          </a:xfrm>
          <a:prstGeom prst="roundRect">
            <a:avLst/>
          </a:prstGeom>
          <a:noFill/>
        </p:spPr>
      </p:pic>
      <p:sp>
        <p:nvSpPr>
          <p:cNvPr id="18" name="圓角矩形 17"/>
          <p:cNvSpPr/>
          <p:nvPr/>
        </p:nvSpPr>
        <p:spPr>
          <a:xfrm>
            <a:off x="1043608" y="6021288"/>
            <a:ext cx="2520280" cy="576064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115616" y="609329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石油工程實習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ilip\Downloads\簡報用照片\簡報用照片\粉體工程實習-2.jpg"/>
          <p:cNvPicPr>
            <a:picLocks noChangeAspect="1" noChangeArrowheads="1"/>
          </p:cNvPicPr>
          <p:nvPr/>
        </p:nvPicPr>
        <p:blipFill>
          <a:blip r:embed="rId2" cstate="print"/>
          <a:srcRect l="7113" t="22700" r="5813" b="3880"/>
          <a:stretch>
            <a:fillRect/>
          </a:stretch>
        </p:blipFill>
        <p:spPr bwMode="auto">
          <a:xfrm>
            <a:off x="141412" y="3347467"/>
            <a:ext cx="4434171" cy="2804120"/>
          </a:xfrm>
          <a:prstGeom prst="roundRect">
            <a:avLst/>
          </a:prstGeom>
          <a:noFill/>
        </p:spPr>
      </p:pic>
      <p:pic>
        <p:nvPicPr>
          <p:cNvPr id="2050" name="Picture 2" descr="D:\1. 葉信富\8. 置物櫃(照片)\資源系學生活動照片\108級地質學實習\DSC_1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7" y="290155"/>
            <a:ext cx="4392489" cy="2922821"/>
          </a:xfrm>
          <a:prstGeom prst="roundRect">
            <a:avLst/>
          </a:prstGeom>
          <a:noFill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6" name="Picture 6" descr="D:\MY DOCUMENTS\Curriculum Material\成大-構造地質學\Structural Geology-2013\構造地質野外照片-20130427\1.jpg"/>
          <p:cNvPicPr>
            <a:picLocks noChangeAspect="1" noChangeArrowheads="1"/>
          </p:cNvPicPr>
          <p:nvPr/>
        </p:nvPicPr>
        <p:blipFill>
          <a:blip r:embed="rId4" cstate="email"/>
          <a:srcRect b="1639"/>
          <a:stretch>
            <a:fillRect/>
          </a:stretch>
        </p:blipFill>
        <p:spPr bwMode="auto">
          <a:xfrm>
            <a:off x="107504" y="285438"/>
            <a:ext cx="4464496" cy="2927538"/>
          </a:xfrm>
          <a:prstGeom prst="roundRect">
            <a:avLst/>
          </a:prstGeom>
          <a:noFill/>
        </p:spPr>
      </p:pic>
      <p:sp>
        <p:nvSpPr>
          <p:cNvPr id="7" name="圓角矩形 6"/>
          <p:cNvSpPr/>
          <p:nvPr/>
        </p:nvSpPr>
        <p:spPr>
          <a:xfrm>
            <a:off x="971600" y="2564904"/>
            <a:ext cx="2880320" cy="576064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15616" y="2636912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構造地質野外實習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5508104" y="2636912"/>
            <a:ext cx="2808312" cy="504056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724128" y="270892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地質學野外實習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8133" name="Picture 5" descr="D:\1. 葉信富\8. 置物櫃(照片)\資源系學生活動照片\107級野外實習(拍攝：張勛和)\岩石學\岩石學實習-11.jpg"/>
          <p:cNvPicPr>
            <a:picLocks noChangeAspect="1" noChangeArrowheads="1"/>
          </p:cNvPicPr>
          <p:nvPr/>
        </p:nvPicPr>
        <p:blipFill>
          <a:blip r:embed="rId5" cstate="email"/>
          <a:srcRect l="7713" t="11628"/>
          <a:stretch>
            <a:fillRect/>
          </a:stretch>
        </p:blipFill>
        <p:spPr bwMode="auto">
          <a:xfrm>
            <a:off x="4644008" y="3356992"/>
            <a:ext cx="4399120" cy="2808312"/>
          </a:xfrm>
          <a:prstGeom prst="roundRect">
            <a:avLst/>
          </a:prstGeom>
          <a:noFill/>
        </p:spPr>
      </p:pic>
      <p:sp>
        <p:nvSpPr>
          <p:cNvPr id="14" name="圓角矩形 13"/>
          <p:cNvSpPr/>
          <p:nvPr/>
        </p:nvSpPr>
        <p:spPr>
          <a:xfrm>
            <a:off x="5436096" y="5445224"/>
            <a:ext cx="2520280" cy="576064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652120" y="5517232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岩石學野外實習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755576" y="5445224"/>
            <a:ext cx="2808312" cy="576064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115616" y="551723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粉體工程實習</a:t>
            </a:r>
            <a:endParaRPr lang="zh-TW" altLang="en-US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ilip\Downloads\IMG_67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3933056"/>
            <a:ext cx="4674161" cy="2664296"/>
          </a:xfrm>
          <a:prstGeom prst="roundRect">
            <a:avLst/>
          </a:prstGeom>
          <a:noFill/>
        </p:spPr>
      </p:pic>
      <p:pic>
        <p:nvPicPr>
          <p:cNvPr id="6146" name="Picture 2" descr="D:\2. 飛利浦\MY DOCUMENTS\My Pictures\2006岩盤工程研討會照片-karis\DSC_47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1067594"/>
            <a:ext cx="4176464" cy="2776904"/>
          </a:xfrm>
          <a:prstGeom prst="roundRect">
            <a:avLst/>
          </a:prstGeom>
          <a:noFill/>
        </p:spPr>
      </p:pic>
      <p:sp>
        <p:nvSpPr>
          <p:cNvPr id="4" name="圓角矩形 3"/>
          <p:cNvSpPr/>
          <p:nvPr/>
        </p:nvSpPr>
        <p:spPr>
          <a:xfrm>
            <a:off x="4572000" y="5791547"/>
            <a:ext cx="4248472" cy="648072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572000" y="5791547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2015</a:t>
            </a:r>
            <a:r>
              <a:rPr lang="zh-TW" altLang="en-US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年本系與北京中國地質大學</a:t>
            </a:r>
            <a:endParaRPr lang="en-US" altLang="zh-CN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CN" altLang="zh-TW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南水北調中線工程與周邊歷史文化研習營</a:t>
            </a:r>
            <a:endParaRPr lang="zh-TW" altLang="en-US" dirty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49155" name="Picture 3" descr="D:\2. 飛利浦\MY DOCUMENTS\My Pictures\水資源論壇報紙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933056"/>
            <a:ext cx="4067944" cy="2719958"/>
          </a:xfrm>
          <a:prstGeom prst="roundRect">
            <a:avLst/>
          </a:prstGeom>
          <a:noFill/>
        </p:spPr>
      </p:pic>
      <p:sp>
        <p:nvSpPr>
          <p:cNvPr id="6" name="圓角矩形 5"/>
          <p:cNvSpPr/>
          <p:nvPr/>
        </p:nvSpPr>
        <p:spPr>
          <a:xfrm>
            <a:off x="539552" y="5805264"/>
            <a:ext cx="3312368" cy="792088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9620" y="5877272"/>
            <a:ext cx="277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2015</a:t>
            </a:r>
            <a:r>
              <a:rPr lang="zh-TW" altLang="en-US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年協助經濟部水利署</a:t>
            </a:r>
            <a:endParaRPr lang="en-US" altLang="zh-TW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algn="ctr"/>
            <a:r>
              <a:rPr lang="zh-TW" altLang="en-US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辦理全國水資源論壇</a:t>
            </a:r>
            <a:endParaRPr lang="en-US" altLang="zh-CN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126609"/>
            <a:ext cx="2133600" cy="365125"/>
          </a:xfrm>
        </p:spPr>
        <p:txBody>
          <a:bodyPr/>
          <a:lstStyle/>
          <a:p>
            <a:fld id="{491EE857-44EF-4E04-9D81-54E651B157C2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539552" y="188640"/>
            <a:ext cx="8231040" cy="1143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本系辦理學術研討會活動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83568" y="1111027"/>
            <a:ext cx="3096344" cy="504056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12" name="矩形 11"/>
          <p:cNvSpPr/>
          <p:nvPr/>
        </p:nvSpPr>
        <p:spPr>
          <a:xfrm>
            <a:off x="730896" y="1183035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本系主辦岩盤工程研討會</a:t>
            </a:r>
            <a:endParaRPr lang="en-US" altLang="zh-CN" sz="2000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3" name="Picture 2" descr="D:\2. 飛利浦\MY DOCUMENTS\My Pictures\第八屆地下水資源研討會照片\合照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74742" y="1052736"/>
            <a:ext cx="4750208" cy="2808312"/>
          </a:xfrm>
          <a:prstGeom prst="roundRect">
            <a:avLst/>
          </a:prstGeom>
          <a:noFill/>
        </p:spPr>
      </p:pic>
      <p:sp>
        <p:nvSpPr>
          <p:cNvPr id="14" name="圓角矩形 13"/>
          <p:cNvSpPr/>
          <p:nvPr/>
        </p:nvSpPr>
        <p:spPr>
          <a:xfrm>
            <a:off x="4644008" y="1154460"/>
            <a:ext cx="4104456" cy="792088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644008" y="122646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本系主辦地下水資源及保護研討會</a:t>
            </a:r>
            <a:endParaRPr lang="en-US" altLang="zh-CN" sz="2000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2051720" y="116632"/>
            <a:ext cx="6120680" cy="792088"/>
          </a:xfrm>
          <a:prstGeom prst="round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2050" name="Picture 2" descr="C:\Users\philip\Desktop\11999610_1663163340563168_5099976146832708881_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124743"/>
            <a:ext cx="4032448" cy="2736305"/>
          </a:xfrm>
          <a:prstGeom prst="roundRect">
            <a:avLst/>
          </a:prstGeom>
          <a:noFill/>
        </p:spPr>
      </p:pic>
      <p:pic>
        <p:nvPicPr>
          <p:cNvPr id="4" name="Picture 10" descr="DSC019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3"/>
            <a:ext cx="4320481" cy="273630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矩形 5"/>
          <p:cNvSpPr/>
          <p:nvPr/>
        </p:nvSpPr>
        <p:spPr>
          <a:xfrm>
            <a:off x="2195736" y="116632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本系師生國際交流活動</a:t>
            </a:r>
            <a:endParaRPr lang="en-US" altLang="zh-CN" sz="4400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2051" name="Picture 3" descr="C:\Users\philip\Desktop\詠心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324" y="4005064"/>
            <a:ext cx="4399035" cy="2592288"/>
          </a:xfrm>
          <a:prstGeom prst="roundRect">
            <a:avLst/>
          </a:prstGeom>
          <a:noFill/>
        </p:spPr>
      </p:pic>
      <p:pic>
        <p:nvPicPr>
          <p:cNvPr id="3" name="Picture 2" descr="C:\Users\philip\Downloads\IMG_646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4005064"/>
            <a:ext cx="4176464" cy="2592288"/>
          </a:xfrm>
          <a:prstGeom prst="roundRect">
            <a:avLst/>
          </a:prstGeom>
          <a:noFill/>
        </p:spPr>
      </p:pic>
      <p:pic>
        <p:nvPicPr>
          <p:cNvPr id="5" name="Picture 2" descr="C:\Users\philip\Downloads\noun_647333_cc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141558"/>
            <a:ext cx="1440160" cy="941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1907704" y="188640"/>
            <a:ext cx="6264696" cy="936104"/>
          </a:xfrm>
          <a:prstGeom prst="round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1026" name="Picture 2" descr="C:\Users\philip\Downloads\14762895233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05064"/>
            <a:ext cx="4352484" cy="2304256"/>
          </a:xfrm>
          <a:prstGeom prst="round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2195736" y="332656"/>
            <a:ext cx="5827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每學期心理師講座活動</a:t>
            </a:r>
            <a:endParaRPr lang="en-US" altLang="zh-CN" sz="4400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3" name="Picture 2" descr="C:\Users\philip\Downloads\簡報用照片\簡報用照片\心理105上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340768"/>
            <a:ext cx="4188846" cy="2641182"/>
          </a:xfrm>
          <a:prstGeom prst="roundRect">
            <a:avLst/>
          </a:prstGeom>
          <a:noFill/>
        </p:spPr>
      </p:pic>
      <p:pic>
        <p:nvPicPr>
          <p:cNvPr id="1027" name="Picture 3" descr="C:\Users\philip\Downloads\簡報用照片\簡報用照片\心理105上-1.jpg"/>
          <p:cNvPicPr>
            <a:picLocks noChangeAspect="1" noChangeArrowheads="1"/>
          </p:cNvPicPr>
          <p:nvPr/>
        </p:nvPicPr>
        <p:blipFill>
          <a:blip r:embed="rId4" cstate="email"/>
          <a:srcRect b="-2780"/>
          <a:stretch>
            <a:fillRect/>
          </a:stretch>
        </p:blipFill>
        <p:spPr bwMode="auto">
          <a:xfrm>
            <a:off x="251520" y="1306860"/>
            <a:ext cx="4374115" cy="2664296"/>
          </a:xfrm>
          <a:prstGeom prst="roundRect">
            <a:avLst/>
          </a:prstGeom>
          <a:noFill/>
        </p:spPr>
      </p:pic>
      <p:pic>
        <p:nvPicPr>
          <p:cNvPr id="1028" name="Picture 4" descr="C:\Users\philip\Downloads\簡報用照片\簡報用照片\心理105下-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4053670"/>
            <a:ext cx="4248472" cy="2274700"/>
          </a:xfrm>
          <a:prstGeom prst="roundRect">
            <a:avLst/>
          </a:prstGeom>
          <a:noFill/>
        </p:spPr>
      </p:pic>
      <p:pic>
        <p:nvPicPr>
          <p:cNvPr id="1031" name="Picture 7" descr="C:\Users\philip\Downloads\noun_683359_cc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5576" y="188640"/>
            <a:ext cx="1176334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 descr="D:\1. 葉信富\8. 置物櫃(照片)\資源系學生活動照片\108宿營(拍攝者：不是忠勳)\IMG_1926.JPG"/>
          <p:cNvPicPr>
            <a:picLocks noChangeAspect="1" noChangeArrowheads="1"/>
          </p:cNvPicPr>
          <p:nvPr/>
        </p:nvPicPr>
        <p:blipFill>
          <a:blip r:embed="rId2" cstate="email">
            <a:lum bright="5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圓角矩形 8"/>
          <p:cNvSpPr/>
          <p:nvPr/>
        </p:nvSpPr>
        <p:spPr>
          <a:xfrm>
            <a:off x="1684065" y="116632"/>
            <a:ext cx="6408712" cy="936104"/>
          </a:xfrm>
          <a:prstGeom prst="round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755576" y="168953"/>
            <a:ext cx="8231040" cy="1143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本系提供多樣的獎學金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39552" y="1124744"/>
            <a:ext cx="7776864" cy="5589240"/>
          </a:xfrm>
          <a:prstGeom prst="roundRect">
            <a:avLst/>
          </a:pr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971600" y="1133356"/>
            <a:ext cx="763284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大學部</a:t>
            </a:r>
            <a:endParaRPr lang="en-US" altLang="zh-TW" sz="36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呂式獎勵金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(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每名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10,000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元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呂泰華團體精神獎辦法</a:t>
            </a:r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呂泰華榮譽獎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(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每名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12,000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元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林重標先生紀念獎學金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(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每名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10,000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元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大學部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(</a:t>
            </a:r>
            <a:r>
              <a:rPr lang="zh-TW" altLang="en-US" sz="3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系會長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呂泰華優秀系學會會長獎學金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(24,000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元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3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研究生</a:t>
            </a:r>
            <a:endParaRPr lang="en-US" altLang="zh-TW" sz="3600" b="1" dirty="0" smtClean="0">
              <a:solidFill>
                <a:srgbClr val="FF00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呂泰華菁英獎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(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每名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5,000~10,000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元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葉公能研究生獎學金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(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每名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10,000~30,000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元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廖明山研究生獎學金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(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每名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10,000~30,000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元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)</a:t>
            </a:r>
          </a:p>
          <a:p>
            <a:endParaRPr lang="zh-TW" altLang="en-US" dirty="0"/>
          </a:p>
        </p:txBody>
      </p:sp>
      <p:pic>
        <p:nvPicPr>
          <p:cNvPr id="57346" name="Picture 2" descr="C:\Users\philip\Downloads\noun_158907_cc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4272" y="188641"/>
            <a:ext cx="1153391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hilip\Desktop\系館照片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000" y="0"/>
            <a:ext cx="9120000" cy="6840000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115616" y="1412776"/>
            <a:ext cx="6768752" cy="4032448"/>
          </a:xfrm>
          <a:prstGeom prst="roundRect">
            <a:avLst>
              <a:gd name="adj" fmla="val 11778"/>
            </a:avLst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7504" y="147490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歡迎各位申請就讀</a:t>
            </a:r>
            <a:endParaRPr lang="en-US" altLang="zh-TW" sz="5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6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6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國立成功大學  </a:t>
            </a:r>
            <a:endParaRPr lang="en-US" altLang="zh-TW" sz="4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資源工程學系</a:t>
            </a:r>
            <a:endParaRPr lang="zh-TW" altLang="en-US" sz="4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1" descr="D:\2. 飛利浦\MY DOCUMENTS\My Pictures\logo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3501008"/>
            <a:ext cx="936104" cy="819091"/>
          </a:xfrm>
          <a:prstGeom prst="rect">
            <a:avLst/>
          </a:prstGeom>
          <a:noFill/>
        </p:spPr>
      </p:pic>
      <p:pic>
        <p:nvPicPr>
          <p:cNvPr id="8" name="Picture 3" descr="C:\Users\philip\Downloads\資源系徽(去背景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4392107"/>
            <a:ext cx="792088" cy="790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1885558" y="220464"/>
            <a:ext cx="6408712" cy="936104"/>
          </a:xfrm>
          <a:prstGeom prst="round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1026" name="Picture 2" descr="C:\Users\philip\Downloads\新增資料夾 (3)\IMG_5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008" y="1412776"/>
            <a:ext cx="4536504" cy="2402793"/>
          </a:xfrm>
          <a:prstGeom prst="roundRect">
            <a:avLst/>
          </a:prstGeom>
          <a:noFill/>
        </p:spPr>
      </p:pic>
      <p:pic>
        <p:nvPicPr>
          <p:cNvPr id="1027" name="Picture 3" descr="C:\Users\philip\Downloads\新增資料夾 (3)\IMG_5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3770" y="1411798"/>
            <a:ext cx="4362726" cy="2449250"/>
          </a:xfrm>
          <a:prstGeom prst="roundRect">
            <a:avLst/>
          </a:prstGeom>
          <a:noFill/>
        </p:spPr>
      </p:pic>
      <p:pic>
        <p:nvPicPr>
          <p:cNvPr id="1028" name="Picture 4" descr="C:\Users\philip\Downloads\新增資料夾 (3)\DSC_06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016" y="3933056"/>
            <a:ext cx="4464496" cy="2399830"/>
          </a:xfrm>
          <a:prstGeom prst="roundRect">
            <a:avLst/>
          </a:prstGeom>
          <a:noFill/>
        </p:spPr>
      </p:pic>
      <p:pic>
        <p:nvPicPr>
          <p:cNvPr id="1029" name="Picture 5" descr="C:\Users\philip\Downloads\新增資料夾 (3)\IMG_500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511" y="3933056"/>
            <a:ext cx="4360985" cy="2448272"/>
          </a:xfrm>
          <a:prstGeom prst="round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339752" y="289223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各類獎學金獲獎同學</a:t>
            </a:r>
            <a:endParaRPr lang="zh-TW" altLang="en-US" sz="4800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philip\Downloads\noun_158907_cc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260648"/>
            <a:ext cx="1224136" cy="840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1. 葉信富\8. 置物櫃(照片)\資源系學生活動照片\161031萬聖節烤雞party\_DSC7115.JPG"/>
          <p:cNvPicPr>
            <a:picLocks noChangeAspect="1" noChangeArrowheads="1"/>
          </p:cNvPicPr>
          <p:nvPr/>
        </p:nvPicPr>
        <p:blipFill>
          <a:blip r:embed="rId2" cstate="email">
            <a:lum bright="56000"/>
          </a:blip>
          <a:srcRect/>
          <a:stretch>
            <a:fillRect/>
          </a:stretch>
        </p:blipFill>
        <p:spPr bwMode="auto">
          <a:xfrm>
            <a:off x="-2591" y="0"/>
            <a:ext cx="9146664" cy="6858000"/>
          </a:xfrm>
          <a:prstGeom prst="rect">
            <a:avLst/>
          </a:prstGeom>
          <a:noFill/>
        </p:spPr>
      </p:pic>
      <p:sp>
        <p:nvSpPr>
          <p:cNvPr id="6" name="圓角矩形 5"/>
          <p:cNvSpPr/>
          <p:nvPr/>
        </p:nvSpPr>
        <p:spPr>
          <a:xfrm>
            <a:off x="323528" y="1268760"/>
            <a:ext cx="8568952" cy="5256584"/>
          </a:xfrm>
          <a:prstGeom prst="roundRect">
            <a:avLst/>
          </a:prstGeom>
          <a:solidFill>
            <a:schemeClr val="tx2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11560" y="1412776"/>
            <a:ext cx="8231040" cy="51845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ts val="24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迎新露營、迎新晚會、卡拉</a:t>
            </a: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OK</a:t>
            </a: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、自備餐具日、湯圓會、水餃會、榕園夜談、夜烤、系出遊、系砂鍋、</a:t>
            </a: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………</a:t>
            </a:r>
          </a:p>
          <a:p>
            <a:pPr marL="342900" marR="0" lvl="0" indent="-342900" algn="l" defTabSz="914400" rtl="0" eaLnBrk="1" fontAlgn="auto" latinLnBrk="0" hangingPunct="1">
              <a:spcBef>
                <a:spcPts val="24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資源週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24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體育競賽：大獨盃、大禹盃、系際盃、新生盃、工院盃、校慶大隊接力、</a:t>
            </a:r>
            <a:r>
              <a:rPr kumimoji="0" lang="en-US" altLang="zh-TW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………</a:t>
            </a:r>
          </a:p>
          <a:p>
            <a:pPr marL="342900" marR="0" lvl="0" indent="-342900" algn="l" defTabSz="914400" rtl="0" eaLnBrk="1" fontAlgn="auto" latinLnBrk="0" hangingPunct="1">
              <a:spcBef>
                <a:spcPts val="24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資源營</a:t>
            </a:r>
            <a:endParaRPr kumimoji="0" lang="en-US" altLang="zh-TW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2400"/>
              </a:spcBef>
              <a:spcAft>
                <a:spcPts val="0"/>
              </a:spcAft>
              <a:buClrTx/>
              <a:buSzTx/>
              <a:buFont typeface="Wingdings" pitchFamily="2" charset="2"/>
              <a:buChar char="p"/>
              <a:tabLst/>
              <a:defRPr/>
            </a:pPr>
            <a:r>
              <a:rPr lang="zh-TW" altLang="en-US" sz="3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導生聚會</a:t>
            </a:r>
            <a:endParaRPr kumimoji="0" lang="zh-TW" alt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907704" y="188640"/>
            <a:ext cx="6120680" cy="936104"/>
          </a:xfrm>
          <a:prstGeom prst="round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929850" y="228824"/>
            <a:ext cx="6059736" cy="7777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本系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豐富的</a:t>
            </a:r>
            <a:r>
              <a:rPr lang="zh-TW" altLang="en-US" sz="48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各項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活動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3074" name="Picture 2" descr="C:\Users\philip\Downloads\noun_8283_cc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105350"/>
            <a:ext cx="1296144" cy="1097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ilip\Downloads\105照片\105照片\系羽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16632"/>
            <a:ext cx="3781344" cy="2520280"/>
          </a:xfrm>
          <a:prstGeom prst="round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pic>
        <p:nvPicPr>
          <p:cNvPr id="61442" name="Picture 2" descr="D:\1. 葉信富\8. 置物櫃(照片)\資源系學生活動照片\160924沙控\DSC027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1" y="116633"/>
            <a:ext cx="3817999" cy="2160240"/>
          </a:xfrm>
          <a:prstGeom prst="roundRect">
            <a:avLst/>
          </a:prstGeom>
          <a:noFill/>
        </p:spPr>
      </p:pic>
      <p:sp>
        <p:nvSpPr>
          <p:cNvPr id="4" name="圓角矩形 3"/>
          <p:cNvSpPr/>
          <p:nvPr/>
        </p:nvSpPr>
        <p:spPr>
          <a:xfrm>
            <a:off x="1259632" y="1772816"/>
            <a:ext cx="1512168" cy="432048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5" name="矩形 4"/>
          <p:cNvSpPr/>
          <p:nvPr/>
        </p:nvSpPr>
        <p:spPr>
          <a:xfrm>
            <a:off x="1398315" y="181008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沙控活動</a:t>
            </a:r>
            <a:endParaRPr lang="en-US" altLang="zh-CN" sz="2000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61443" name="Picture 3" descr="D:\1. 葉信富\8. 置物櫃(照片)\資源系學生活動照片\160924沙控\DSC035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2348880"/>
            <a:ext cx="3203848" cy="2135898"/>
          </a:xfrm>
          <a:prstGeom prst="roundRect">
            <a:avLst/>
          </a:prstGeom>
          <a:noFill/>
        </p:spPr>
      </p:pic>
      <p:sp>
        <p:nvSpPr>
          <p:cNvPr id="7" name="圓角矩形 6"/>
          <p:cNvSpPr/>
          <p:nvPr/>
        </p:nvSpPr>
        <p:spPr>
          <a:xfrm>
            <a:off x="1331640" y="4005064"/>
            <a:ext cx="2016224" cy="432048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8" name="矩形 7"/>
          <p:cNvSpPr/>
          <p:nvPr/>
        </p:nvSpPr>
        <p:spPr>
          <a:xfrm>
            <a:off x="1516111" y="403700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沙灘排球活動</a:t>
            </a:r>
            <a:endParaRPr lang="en-US" altLang="zh-CN" sz="2000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61445" name="Picture 5" descr="D:\1. 葉信富\8. 置物櫃(照片)\資源系學生活動照片\161221冬至祈福\_DSC76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2780928"/>
            <a:ext cx="2952328" cy="1964519"/>
          </a:xfrm>
          <a:prstGeom prst="roundRect">
            <a:avLst/>
          </a:prstGeom>
          <a:noFill/>
        </p:spPr>
      </p:pic>
      <p:sp>
        <p:nvSpPr>
          <p:cNvPr id="13" name="圓角矩形 12"/>
          <p:cNvSpPr/>
          <p:nvPr/>
        </p:nvSpPr>
        <p:spPr>
          <a:xfrm>
            <a:off x="5004048" y="4293096"/>
            <a:ext cx="1656184" cy="432048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14" name="矩形 13"/>
          <p:cNvSpPr/>
          <p:nvPr/>
        </p:nvSpPr>
        <p:spPr>
          <a:xfrm>
            <a:off x="5148064" y="4325034"/>
            <a:ext cx="1467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冬至湯圓會</a:t>
            </a:r>
            <a:endParaRPr lang="en-US" altLang="zh-CN" sz="2000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61446" name="Picture 6" descr="D:\1. 葉信富\8. 置物櫃(照片)\資源系學生活動照片\108宿營(拍攝者：不是忠勳)\火晚\7 (7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5976" y="4818112"/>
            <a:ext cx="3059832" cy="2039888"/>
          </a:xfrm>
          <a:prstGeom prst="roundRect">
            <a:avLst/>
          </a:prstGeom>
          <a:noFill/>
        </p:spPr>
      </p:pic>
      <p:sp>
        <p:nvSpPr>
          <p:cNvPr id="16" name="圓角矩形 15"/>
          <p:cNvSpPr/>
          <p:nvPr/>
        </p:nvSpPr>
        <p:spPr>
          <a:xfrm>
            <a:off x="5292080" y="6381328"/>
            <a:ext cx="1368152" cy="432048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17" name="矩形 16"/>
          <p:cNvSpPr/>
          <p:nvPr/>
        </p:nvSpPr>
        <p:spPr>
          <a:xfrm>
            <a:off x="5444996" y="6425952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營火晚會</a:t>
            </a:r>
            <a:endParaRPr lang="en-US" altLang="zh-CN" sz="2000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61447" name="Picture 7" descr="D:\1. 葉信富\8. 置物櫃(照片)\資源系學生活動照片\161031萬聖節烤雞party\_DSC658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4536081"/>
            <a:ext cx="3489438" cy="2321919"/>
          </a:xfrm>
          <a:prstGeom prst="roundRect">
            <a:avLst/>
          </a:prstGeom>
          <a:noFill/>
        </p:spPr>
      </p:pic>
      <p:sp>
        <p:nvSpPr>
          <p:cNvPr id="19" name="圓角矩形 18"/>
          <p:cNvSpPr/>
          <p:nvPr/>
        </p:nvSpPr>
        <p:spPr>
          <a:xfrm>
            <a:off x="1691680" y="6381328"/>
            <a:ext cx="1512168" cy="432048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20" name="矩形 19"/>
          <p:cNvSpPr/>
          <p:nvPr/>
        </p:nvSpPr>
        <p:spPr>
          <a:xfrm>
            <a:off x="1716358" y="6425952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萬聖節晚會</a:t>
            </a:r>
            <a:endParaRPr lang="en-US" altLang="zh-CN" sz="2000" b="1" dirty="0" smtClean="0">
              <a:solidFill>
                <a:srgbClr val="FFFF00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5125963" y="188640"/>
            <a:ext cx="2448272" cy="504056"/>
          </a:xfrm>
          <a:prstGeom prst="roundRect">
            <a:avLst>
              <a:gd name="adj" fmla="val 11778"/>
            </a:avLst>
          </a:prstGeom>
          <a:solidFill>
            <a:schemeClr val="tx1">
              <a:lumMod val="75000"/>
              <a:lumOff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438378" y="251123"/>
            <a:ext cx="172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系上羽球聯賽</a:t>
            </a:r>
            <a:endParaRPr lang="en-US" altLang="zh-CN" sz="2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218" name="Picture 2" descr="C:\Users\philip\Downloads\noun_682585_cc.pn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74411" y="3645024"/>
            <a:ext cx="1869589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1794789" y="44624"/>
            <a:ext cx="5688632" cy="792088"/>
          </a:xfrm>
          <a:prstGeom prst="round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763688" y="116632"/>
            <a:ext cx="5827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本系導師與學生聚會活動</a:t>
            </a:r>
            <a:endParaRPr lang="en-US" altLang="zh-CN" sz="4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/>
          <a:srcRect r="1188"/>
          <a:stretch>
            <a:fillRect/>
          </a:stretch>
        </p:blipFill>
        <p:spPr bwMode="auto">
          <a:xfrm>
            <a:off x="6084168" y="951473"/>
            <a:ext cx="2952328" cy="168543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hilip\Desktop\17571396_1271358336288250_208349579_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938436"/>
            <a:ext cx="3022502" cy="1584176"/>
          </a:xfrm>
          <a:prstGeom prst="roundRect">
            <a:avLst/>
          </a:prstGeom>
          <a:noFill/>
        </p:spPr>
      </p:pic>
      <p:pic>
        <p:nvPicPr>
          <p:cNvPr id="15" name="Picture 2" descr="C:\Users\philip\Downloads\2015地質學教室團照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573" y="4752529"/>
            <a:ext cx="2983259" cy="1988839"/>
          </a:xfrm>
          <a:prstGeom prst="roundRect">
            <a:avLst/>
          </a:prstGeom>
          <a:noFill/>
        </p:spPr>
      </p:pic>
      <p:pic>
        <p:nvPicPr>
          <p:cNvPr id="3" name="Picture 2" descr="C:\Users\philip\Downloads\105照片\105照片\施勵行01.jpg"/>
          <p:cNvPicPr>
            <a:picLocks noChangeAspect="1" noChangeArrowheads="1"/>
          </p:cNvPicPr>
          <p:nvPr/>
        </p:nvPicPr>
        <p:blipFill>
          <a:blip r:embed="rId5" cstate="print"/>
          <a:srcRect t="3154" b="5399"/>
          <a:stretch>
            <a:fillRect/>
          </a:stretch>
        </p:blipFill>
        <p:spPr bwMode="auto">
          <a:xfrm>
            <a:off x="3111471" y="4653136"/>
            <a:ext cx="3044705" cy="2088232"/>
          </a:xfrm>
          <a:prstGeom prst="roundRect">
            <a:avLst/>
          </a:prstGeom>
          <a:noFill/>
        </p:spPr>
      </p:pic>
      <p:pic>
        <p:nvPicPr>
          <p:cNvPr id="2051" name="Picture 3" descr="C:\Users\philip\Downloads\IMG_7328.JPG"/>
          <p:cNvPicPr>
            <a:picLocks noChangeAspect="1" noChangeArrowheads="1"/>
          </p:cNvPicPr>
          <p:nvPr/>
        </p:nvPicPr>
        <p:blipFill>
          <a:blip r:embed="rId6" cstate="print"/>
          <a:srcRect l="8422" b="24199"/>
          <a:stretch>
            <a:fillRect/>
          </a:stretch>
        </p:blipFill>
        <p:spPr bwMode="auto">
          <a:xfrm>
            <a:off x="2987824" y="2636912"/>
            <a:ext cx="3131840" cy="1944216"/>
          </a:xfrm>
          <a:prstGeom prst="roundRect">
            <a:avLst/>
          </a:prstGeom>
          <a:noFill/>
        </p:spPr>
      </p:pic>
      <p:pic>
        <p:nvPicPr>
          <p:cNvPr id="2052" name="Picture 4" descr="C:\Users\philip\Desktop\1654685_10202855484019067_1190301957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852936"/>
            <a:ext cx="2806940" cy="1872208"/>
          </a:xfrm>
          <a:prstGeom prst="roundRect">
            <a:avLst/>
          </a:prstGeom>
          <a:noFill/>
        </p:spPr>
      </p:pic>
      <p:pic>
        <p:nvPicPr>
          <p:cNvPr id="2053" name="Picture 5" descr="C:\Users\philip\Downloads\105照片\105照片\油工實習02.JPG"/>
          <p:cNvPicPr>
            <a:picLocks noChangeAspect="1" noChangeArrowheads="1"/>
          </p:cNvPicPr>
          <p:nvPr/>
        </p:nvPicPr>
        <p:blipFill>
          <a:blip r:embed="rId8" cstate="print"/>
          <a:srcRect t="12201"/>
          <a:stretch>
            <a:fillRect/>
          </a:stretch>
        </p:blipFill>
        <p:spPr bwMode="auto">
          <a:xfrm>
            <a:off x="109353" y="933103"/>
            <a:ext cx="2806464" cy="1848046"/>
          </a:xfrm>
          <a:prstGeom prst="roundRect">
            <a:avLst/>
          </a:prstGeom>
          <a:noFill/>
        </p:spPr>
      </p:pic>
      <p:pic>
        <p:nvPicPr>
          <p:cNvPr id="2054" name="Picture 6" descr="C:\Users\philip\Downloads\105照片\105照片\王建力02.jpg"/>
          <p:cNvPicPr>
            <a:picLocks noChangeAspect="1" noChangeArrowheads="1"/>
          </p:cNvPicPr>
          <p:nvPr/>
        </p:nvPicPr>
        <p:blipFill>
          <a:blip r:embed="rId9" cstate="print"/>
          <a:srcRect t="20600" r="16189"/>
          <a:stretch>
            <a:fillRect/>
          </a:stretch>
        </p:blipFill>
        <p:spPr bwMode="auto">
          <a:xfrm>
            <a:off x="6228183" y="4725144"/>
            <a:ext cx="2837649" cy="2016224"/>
          </a:xfrm>
          <a:prstGeom prst="roundRect">
            <a:avLst/>
          </a:prstGeom>
          <a:noFill/>
        </p:spPr>
      </p:pic>
      <p:pic>
        <p:nvPicPr>
          <p:cNvPr id="2055" name="Picture 7" descr="C:\Users\philip\Desktop\16114960_10211151945850385_6029366222208506148_n.jpg"/>
          <p:cNvPicPr>
            <a:picLocks noChangeAspect="1" noChangeArrowheads="1"/>
          </p:cNvPicPr>
          <p:nvPr/>
        </p:nvPicPr>
        <p:blipFill>
          <a:blip r:embed="rId10" cstate="print"/>
          <a:srcRect l="9641" t="28080" r="5704"/>
          <a:stretch>
            <a:fillRect/>
          </a:stretch>
        </p:blipFill>
        <p:spPr bwMode="auto">
          <a:xfrm>
            <a:off x="6156175" y="2675134"/>
            <a:ext cx="2880321" cy="197800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. 葉信富\8. 置物櫃(照片)\成大照片\IMG_0926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1546"/>
            <a:ext cx="9144000" cy="6854907"/>
          </a:xfrm>
          <a:prstGeom prst="rect">
            <a:avLst/>
          </a:prstGeom>
          <a:noFill/>
        </p:spPr>
      </p:pic>
      <p:sp>
        <p:nvSpPr>
          <p:cNvPr id="7" name="圓角矩形 6"/>
          <p:cNvSpPr/>
          <p:nvPr/>
        </p:nvSpPr>
        <p:spPr>
          <a:xfrm>
            <a:off x="395536" y="1556792"/>
            <a:ext cx="8496944" cy="4680520"/>
          </a:xfrm>
          <a:prstGeom prst="roundRect">
            <a:avLst>
              <a:gd name="adj" fmla="val 11778"/>
            </a:avLst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95536" y="188640"/>
            <a:ext cx="8496944" cy="936104"/>
          </a:xfrm>
          <a:prstGeom prst="roundRect">
            <a:avLst/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6480" y="1599673"/>
            <a:ext cx="8231040" cy="45268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就業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高科技產業：台積電、聯電、半導體公司、被動元件、光電科技公司、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………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政府與法人機構：礦務局、中油、台電、原能會、水利署、工研院、台經院、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………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工程顧問公司、鋼鐵公司、水泥公司、石材公司、環保公司、資源再生廠、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………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深造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國內外相關領域的碩士及博士學位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67544" y="260648"/>
            <a:ext cx="8231040" cy="1143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畢業後非常多元的生涯發展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D:\1. 葉信富\8. 置物櫃(照片)\成大照片\913831705_m.jpg"/>
          <p:cNvPicPr>
            <a:picLocks noChangeAspect="1" noChangeArrowheads="1"/>
          </p:cNvPicPr>
          <p:nvPr/>
        </p:nvPicPr>
        <p:blipFill>
          <a:blip r:embed="rId2" cstate="email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" name="圓角矩形 31"/>
          <p:cNvSpPr/>
          <p:nvPr/>
        </p:nvSpPr>
        <p:spPr>
          <a:xfrm>
            <a:off x="1547664" y="188640"/>
            <a:ext cx="7056784" cy="792088"/>
          </a:xfrm>
          <a:prstGeom prst="round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191306" y="1280368"/>
            <a:ext cx="4761388" cy="4765308"/>
          </a:xfrm>
          <a:prstGeom prst="ellipse">
            <a:avLst/>
          </a:prstGeom>
          <a:noFill/>
          <a:ln w="50800">
            <a:gradFill>
              <a:gsLst>
                <a:gs pos="0">
                  <a:srgbClr val="FF0000"/>
                </a:gs>
                <a:gs pos="36000">
                  <a:schemeClr val="accent6">
                    <a:lumMod val="75000"/>
                  </a:schemeClr>
                </a:gs>
                <a:gs pos="60000">
                  <a:srgbClr val="F2B605"/>
                </a:gs>
                <a:gs pos="100000">
                  <a:srgbClr val="FFFF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554696" y="1124744"/>
            <a:ext cx="7049752" cy="0"/>
          </a:xfrm>
          <a:prstGeom prst="line">
            <a:avLst/>
          </a:prstGeom>
          <a:ln w="381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555776" y="188640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我們的優勢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275855" y="2420889"/>
            <a:ext cx="2484276" cy="2484266"/>
            <a:chOff x="2037695" y="3316129"/>
            <a:chExt cx="1063056" cy="1063051"/>
          </a:xfrm>
        </p:grpSpPr>
        <p:sp>
          <p:nvSpPr>
            <p:cNvPr id="15" name="橢圓 14"/>
            <p:cNvSpPr/>
            <p:nvPr/>
          </p:nvSpPr>
          <p:spPr>
            <a:xfrm>
              <a:off x="2037695" y="3316129"/>
              <a:ext cx="1063056" cy="106305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rgbClr val="92D050"/>
                </a:gs>
                <a:gs pos="81000">
                  <a:srgbClr val="50B05B"/>
                </a:gs>
                <a:gs pos="100000">
                  <a:srgbClr val="24342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037695" y="3562634"/>
              <a:ext cx="1059358" cy="5663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全國</a:t>
              </a:r>
              <a:endPara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40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一流學系</a:t>
              </a:r>
              <a:endPara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015573" y="1412776"/>
            <a:ext cx="1836349" cy="1836337"/>
            <a:chOff x="2037695" y="3316129"/>
            <a:chExt cx="785799" cy="785794"/>
          </a:xfrm>
        </p:grpSpPr>
        <p:sp>
          <p:nvSpPr>
            <p:cNvPr id="18" name="橢圓 17"/>
            <p:cNvSpPr/>
            <p:nvPr/>
          </p:nvSpPr>
          <p:spPr>
            <a:xfrm>
              <a:off x="2037695" y="3316129"/>
              <a:ext cx="785799" cy="7857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92D050"/>
                </a:gs>
                <a:gs pos="70000">
                  <a:srgbClr val="50B05B"/>
                </a:gs>
                <a:gs pos="100000">
                  <a:srgbClr val="243422"/>
                </a:gs>
              </a:gsLst>
              <a:lin ang="10800000" scaled="0"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2087612" y="3418756"/>
              <a:ext cx="735881" cy="5136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完善</a:t>
              </a:r>
              <a:endPara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敦</a:t>
              </a:r>
              <a:r>
                <a:rPr lang="zh-TW" altLang="en-US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品勵</a:t>
              </a:r>
              <a:r>
                <a:rPr lang="zh-TW" altLang="en-US" sz="2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</a:t>
              </a:r>
              <a:endPara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環境</a:t>
              </a:r>
              <a:endPara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907705" y="3717032"/>
            <a:ext cx="1836349" cy="1836337"/>
            <a:chOff x="2037695" y="3316129"/>
            <a:chExt cx="785799" cy="785794"/>
          </a:xfrm>
        </p:grpSpPr>
        <p:sp>
          <p:nvSpPr>
            <p:cNvPr id="21" name="橢圓 20"/>
            <p:cNvSpPr/>
            <p:nvPr/>
          </p:nvSpPr>
          <p:spPr>
            <a:xfrm>
              <a:off x="2037695" y="3316129"/>
              <a:ext cx="785799" cy="7857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92D050"/>
                </a:gs>
                <a:gs pos="70000">
                  <a:srgbClr val="50B05B"/>
                </a:gs>
                <a:gs pos="100000">
                  <a:srgbClr val="243422"/>
                </a:gs>
              </a:gsLst>
              <a:lin ang="10800000" scaled="0"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2118426" y="3412213"/>
              <a:ext cx="627973" cy="5136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前瞻性</a:t>
              </a:r>
              <a:endPara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生涯規劃</a:t>
              </a:r>
              <a:endPara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4571999" y="980725"/>
            <a:ext cx="2088233" cy="2088217"/>
            <a:chOff x="2041261" y="3208346"/>
            <a:chExt cx="893584" cy="893577"/>
          </a:xfrm>
        </p:grpSpPr>
        <p:sp>
          <p:nvSpPr>
            <p:cNvPr id="24" name="橢圓 23"/>
            <p:cNvSpPr/>
            <p:nvPr/>
          </p:nvSpPr>
          <p:spPr>
            <a:xfrm>
              <a:off x="2041261" y="3208346"/>
              <a:ext cx="893584" cy="893577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92D050"/>
                </a:gs>
                <a:gs pos="70000">
                  <a:srgbClr val="50B05B"/>
                </a:gs>
                <a:gs pos="100000">
                  <a:srgbClr val="243422"/>
                </a:gs>
              </a:gsLst>
              <a:lin ang="10800000" scaled="0"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102888" y="3424040"/>
              <a:ext cx="754792" cy="408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完整師資及設備</a:t>
              </a:r>
              <a:endPara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5760132" y="3067688"/>
            <a:ext cx="1836349" cy="1836337"/>
            <a:chOff x="2037695" y="3316129"/>
            <a:chExt cx="785799" cy="785794"/>
          </a:xfrm>
        </p:grpSpPr>
        <p:sp>
          <p:nvSpPr>
            <p:cNvPr id="27" name="橢圓 26"/>
            <p:cNvSpPr/>
            <p:nvPr/>
          </p:nvSpPr>
          <p:spPr>
            <a:xfrm>
              <a:off x="2037695" y="3316129"/>
              <a:ext cx="785799" cy="7857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92D050"/>
                </a:gs>
                <a:gs pos="70000">
                  <a:srgbClr val="50B05B"/>
                </a:gs>
                <a:gs pos="100000">
                  <a:srgbClr val="243422"/>
                </a:gs>
              </a:gsLst>
              <a:lin ang="10800000" scaled="0"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2083915" y="3532366"/>
              <a:ext cx="735881" cy="3555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學術及業界傑出系友</a:t>
              </a:r>
              <a:endPara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987551" y="4380698"/>
            <a:ext cx="1935834" cy="1935818"/>
            <a:chOff x="2037695" y="3208346"/>
            <a:chExt cx="828370" cy="828363"/>
          </a:xfrm>
        </p:grpSpPr>
        <p:sp>
          <p:nvSpPr>
            <p:cNvPr id="30" name="橢圓 29"/>
            <p:cNvSpPr/>
            <p:nvPr/>
          </p:nvSpPr>
          <p:spPr>
            <a:xfrm>
              <a:off x="2037695" y="3208346"/>
              <a:ext cx="828370" cy="828363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92D050"/>
                </a:gs>
                <a:gs pos="70000">
                  <a:srgbClr val="50B05B"/>
                </a:gs>
                <a:gs pos="100000">
                  <a:srgbClr val="243422"/>
                </a:gs>
              </a:gsLst>
              <a:lin ang="10800000" scaled="0"/>
            </a:gra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2095734" y="3324386"/>
              <a:ext cx="746693" cy="5136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國際接軌與競爭力</a:t>
              </a:r>
              <a:endPara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philip\Downloads\IMG_0257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220523" cy="6858000"/>
          </a:xfrm>
          <a:prstGeom prst="rect">
            <a:avLst/>
          </a:prstGeom>
          <a:noFill/>
        </p:spPr>
      </p:pic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827584" y="908720"/>
            <a:ext cx="7560840" cy="1512168"/>
          </a:xfrm>
          <a:prstGeom prst="roundRect">
            <a:avLst/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115616" y="980728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資源工程學系是你的最佳選擇</a:t>
            </a:r>
            <a:endParaRPr lang="en-US" altLang="zh-TW" sz="4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歡迎各位成為我們的一份子</a:t>
            </a:r>
            <a:endParaRPr lang="zh-TW" altLang="en-US" sz="4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6480" y="275012"/>
            <a:ext cx="8231040" cy="1143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面談流程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3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99486292"/>
              </p:ext>
            </p:extLst>
          </p:nvPr>
        </p:nvGraphicFramePr>
        <p:xfrm>
          <a:off x="827584" y="1340768"/>
          <a:ext cx="7488832" cy="4896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8701"/>
                <a:gridCol w="2318701"/>
                <a:gridCol w="2851430"/>
              </a:tblGrid>
              <a:tr h="435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時間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內容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負責人</a:t>
                      </a: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69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14:00~14:05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主持人介紹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吳榮華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老師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0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14:05~14:40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口試委員自我介紹及系所簡介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吳榮華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老師</a:t>
                      </a:r>
                      <a:endParaRPr lang="en-US" altLang="zh-TW" sz="1800" b="1" kern="1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申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永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輝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老師</a:t>
                      </a:r>
                      <a:endParaRPr lang="en-US" altLang="zh-TW" sz="1800" b="1" kern="1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葉信富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老師</a:t>
                      </a:r>
                      <a:endParaRPr lang="en-US" altLang="zh-TW" sz="1800" b="1" kern="1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(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系所簡介</a:t>
                      </a: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: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吳榮華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老師</a:t>
                      </a:r>
                      <a:r>
                        <a:rPr 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)  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14:40~15:15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學生自我介紹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考生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15:15~15:20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考生寫問題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考生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15:20~15:35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休息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 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07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15:35~16:00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Q&amp;A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時間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吳榮華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老師</a:t>
                      </a:r>
                      <a:endParaRPr lang="en-US" altLang="zh-TW" sz="1800" b="1" kern="1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申</a:t>
                      </a: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永</a:t>
                      </a: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輝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老師</a:t>
                      </a:r>
                      <a:endParaRPr lang="en-US" altLang="zh-TW" sz="1800" b="1" kern="1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葉信富</a:t>
                      </a: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老師</a:t>
                      </a:r>
                      <a:endParaRPr lang="en-US" altLang="zh-TW" sz="1800" b="1" kern="1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9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16:00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散會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微軟正黑體" pitchFamily="34" charset="-120"/>
                          <a:cs typeface="Arial" pitchFamily="34" charset="0"/>
                        </a:rPr>
                        <a:t> 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微軟正黑體" pitchFamily="34" charset="-12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4561" y="6564271"/>
            <a:ext cx="2132640" cy="364281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1" descr="C:\Users\philip\AppData\Local\Microsoft\Windows\Temporary Internet Files\Content.IE5\OO4S5MM2\MC900285418[1].wmf"/>
          <p:cNvPicPr>
            <a:picLocks noChangeAspect="1" noChangeArrowheads="1"/>
          </p:cNvPicPr>
          <p:nvPr/>
        </p:nvPicPr>
        <p:blipFill>
          <a:blip r:embed="rId2" cstate="email"/>
          <a:srcRect l="22772" b="17055"/>
          <a:stretch>
            <a:fillRect/>
          </a:stretch>
        </p:blipFill>
        <p:spPr bwMode="auto">
          <a:xfrm flipH="1">
            <a:off x="7236296" y="4473186"/>
            <a:ext cx="1907704" cy="23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philip\Downloads\PB210081 (1).JPG"/>
          <p:cNvPicPr>
            <a:picLocks noChangeAspect="1" noChangeArrowheads="1"/>
          </p:cNvPicPr>
          <p:nvPr/>
        </p:nvPicPr>
        <p:blipFill>
          <a:blip r:embed="rId2" cstate="email">
            <a:lum bright="62000"/>
          </a:blip>
          <a:srcRect/>
          <a:stretch>
            <a:fillRect/>
          </a:stretch>
        </p:blipFill>
        <p:spPr bwMode="auto">
          <a:xfrm>
            <a:off x="0" y="-1191"/>
            <a:ext cx="9144000" cy="6858000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55576" y="1412776"/>
            <a:ext cx="8136904" cy="4392488"/>
          </a:xfrm>
          <a:prstGeom prst="roundRect">
            <a:avLst>
              <a:gd name="adj" fmla="val 11778"/>
            </a:avLst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899592" y="2564904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資源工程學系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係基於人類對</a:t>
            </a:r>
            <a:r>
              <a:rPr lang="zh-TW" altLang="en-US" sz="32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資源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之開發、利用、處置、循環及管理等需求，所設立的教學與研究機構。</a:t>
            </a:r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本系所稱之</a:t>
            </a:r>
            <a:r>
              <a:rPr lang="zh-TW" altLang="en-US" sz="3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資源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包括：</a:t>
            </a:r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14375" lvl="1" indent="-257175">
              <a:buFont typeface="Wingdings" pitchFamily="2" charset="2"/>
              <a:buChar char="ü"/>
            </a:pPr>
            <a:r>
              <a:rPr lang="zh-TW" altLang="en-US" sz="28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天然資源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：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en-US" sz="32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能源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資源、</a:t>
            </a:r>
            <a:r>
              <a:rPr lang="zh-TW" altLang="en-US" sz="32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礦物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資源、</a:t>
            </a:r>
            <a:r>
              <a:rPr lang="zh-TW" altLang="en-US" sz="32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水土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資源</a:t>
            </a:r>
            <a:endParaRPr lang="en-US" altLang="zh-TW" sz="24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28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再生資源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：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 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由產業所產出</a:t>
            </a:r>
            <a:r>
              <a:rPr lang="zh-TW" altLang="en-US" sz="32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可再利用</a:t>
            </a:r>
            <a:r>
              <a:rPr lang="zh-TW" altLang="en-US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的資源</a:t>
            </a:r>
            <a:endParaRPr lang="zh-TW" altLang="en-US" sz="24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411760" y="1412776"/>
            <a:ext cx="4536504" cy="1143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noProof="0" dirty="0" smtClean="0">
                <a:latin typeface="微軟正黑體" pitchFamily="34" charset="-120"/>
                <a:ea typeface="微軟正黑體" pitchFamily="34" charset="-120"/>
                <a:cs typeface="+mj-cs"/>
              </a:rPr>
              <a:t>成立目的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1. 葉信富\8. 置物櫃(照片)\成大照片\913831705_m.jpg"/>
          <p:cNvPicPr>
            <a:picLocks noChangeAspect="1" noChangeArrowheads="1"/>
          </p:cNvPicPr>
          <p:nvPr/>
        </p:nvPicPr>
        <p:blipFill>
          <a:blip r:embed="rId2" cstate="email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11560" y="1052736"/>
            <a:ext cx="8136904" cy="4752528"/>
          </a:xfrm>
          <a:prstGeom prst="roundRect">
            <a:avLst>
              <a:gd name="adj" fmla="val 11778"/>
            </a:avLst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2483768" y="1268760"/>
            <a:ext cx="4536504" cy="13681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  <a:cs typeface="+mj-cs"/>
              </a:rPr>
              <a:t>過去與現在</a:t>
            </a:r>
            <a:endParaRPr lang="en-US" altLang="zh-TW" sz="5400" b="1" dirty="0" smtClean="0"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2348880"/>
            <a:ext cx="71287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本系前身為「電氣化學系」，後擴充為「礦冶工程學系」，民國六十三年礦冶工程系分成兩系，其中之「礦業及石油工程學系」即為本系，民國八十一年，為符合時代需求，改名為「</a:t>
            </a:r>
            <a:r>
              <a:rPr lang="zh-TW" altLang="en-US" sz="36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資源工程學系</a:t>
            </a:r>
            <a:r>
              <a:rPr lang="zh-TW" altLang="en-US" sz="28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」，以肩負訓練資源開發、利用、再生與處置人才以及推動研究發展之社會使命。</a:t>
            </a:r>
            <a:endParaRPr lang="zh-TW" altLang="en-US" sz="2800" b="1" dirty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email">
            <a:lum bright="26000"/>
          </a:blip>
          <a:srcRect/>
          <a:stretch>
            <a:fillRect/>
          </a:stretch>
        </p:blipFill>
        <p:spPr bwMode="auto">
          <a:xfrm>
            <a:off x="0" y="-2100"/>
            <a:ext cx="3635896" cy="686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635896" y="548680"/>
            <a:ext cx="5256584" cy="5832648"/>
          </a:xfrm>
          <a:prstGeom prst="roundRect">
            <a:avLst>
              <a:gd name="adj" fmla="val 11778"/>
            </a:avLst>
          </a:prstGeom>
          <a:solidFill>
            <a:schemeClr val="accent5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139952" y="2348880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根據政府組織再造，</a:t>
            </a:r>
            <a:endParaRPr lang="en-US" altLang="zh-TW" sz="3600" b="1" dirty="0" smtClean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r>
              <a:rPr lang="zh-TW" altLang="en-US" sz="36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將設立新的政府部門</a:t>
            </a:r>
            <a:endParaRPr lang="en-US" altLang="zh-TW" sz="3600" b="1" dirty="0" smtClean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lvl="1"/>
            <a:endParaRPr lang="en-US" altLang="zh-TW" sz="3600" b="1" dirty="0" smtClean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zh-TW" altLang="en-US" sz="36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環境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資源</a:t>
            </a:r>
            <a:r>
              <a:rPr lang="zh-TW" altLang="en-US" sz="36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部</a:t>
            </a:r>
            <a:endParaRPr lang="en-US" altLang="zh-TW" sz="3600" b="1" dirty="0" smtClean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0" lvl="1">
              <a:buFont typeface="Wingdings" pitchFamily="2" charset="2"/>
              <a:buChar char="ü"/>
            </a:pPr>
            <a:endParaRPr lang="en-US" altLang="zh-TW" sz="3600" b="1" dirty="0" smtClean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zh-TW" altLang="en-US" sz="36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經濟及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能源</a:t>
            </a:r>
            <a:r>
              <a:rPr lang="zh-TW" altLang="en-US" sz="3600" b="1" dirty="0" smtClean="0">
                <a:solidFill>
                  <a:srgbClr val="0000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部</a:t>
            </a:r>
            <a:endParaRPr lang="zh-TW" altLang="en-US" sz="3600" b="1" dirty="0">
              <a:solidFill>
                <a:srgbClr val="0000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23928" y="836712"/>
            <a:ext cx="4939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本系的專業持續提昇</a:t>
            </a:r>
            <a:endParaRPr lang="zh-TW" altLang="en-US" sz="40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179512" y="116632"/>
            <a:ext cx="5472608" cy="648072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5536" y="1556792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>
              <a:buFont typeface="Wingdings" pitchFamily="2" charset="2"/>
              <a:buChar char="p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訓練人才、創新研究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61950" indent="-361950" algn="just">
              <a:buFont typeface="Wingdings" pitchFamily="2" charset="2"/>
              <a:buChar char="p"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61950" indent="-361950" algn="just">
              <a:buFont typeface="Wingdings" pitchFamily="2" charset="2"/>
              <a:buChar char="p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本系設有大學部及研究所，頒授畢業生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學士、碩士及博士學位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，形成一完整的高等教育與研究體系。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61950" indent="-361950" algn="just">
              <a:buFont typeface="Wingdings" pitchFamily="2" charset="2"/>
              <a:buChar char="p"/>
            </a:pP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361950" indent="-361950" algn="just">
              <a:buFont typeface="Wingdings" pitchFamily="2" charset="2"/>
              <a:buChar char="p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研究中心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衛星資訊研究中心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大地資源研究中心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石油策略研究中心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  <a:p>
            <a:pPr marL="514350" indent="-514350" algn="just">
              <a:buFont typeface="Wingdings" pitchFamily="2" charset="2"/>
              <a:buChar char="ü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奈米粉體研究中心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5298" name="Picture 2" descr="D:\2. 飛利浦\MY DOCUMENTS\My Pictures\0224畢業自由照\IMGP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8144" y="188640"/>
            <a:ext cx="3024336" cy="1855843"/>
          </a:xfrm>
          <a:prstGeom prst="roundRect">
            <a:avLst/>
          </a:prstGeom>
          <a:noFill/>
        </p:spPr>
      </p:pic>
      <p:pic>
        <p:nvPicPr>
          <p:cNvPr id="55299" name="Picture 3" descr="C:\Users\philip\Desktop\part_79535_490307_485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4255893"/>
            <a:ext cx="3048339" cy="2286254"/>
          </a:xfrm>
          <a:prstGeom prst="round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683568" y="332656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我們的主要工作</a:t>
            </a:r>
            <a:endParaRPr lang="zh-TW" altLang="en-US" sz="4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5300" name="Picture 4" descr="C:\Users\philip\Desktop\part_155201_2688073_272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3952" y="2162185"/>
            <a:ext cx="3024336" cy="201118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1. 葉信富\8. 置物櫃(照片)\資源系學生活動照片\109級新生入學講座\DSC_5789.JPG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-50452" y="-2"/>
            <a:ext cx="9194452" cy="6858001"/>
          </a:xfrm>
          <a:prstGeom prst="rect">
            <a:avLst/>
          </a:prstGeom>
          <a:noFill/>
        </p:spPr>
      </p:pic>
      <p:sp>
        <p:nvSpPr>
          <p:cNvPr id="5" name="圓角矩形 4"/>
          <p:cNvSpPr/>
          <p:nvPr/>
        </p:nvSpPr>
        <p:spPr>
          <a:xfrm>
            <a:off x="1979712" y="1700808"/>
            <a:ext cx="6840760" cy="4248472"/>
          </a:xfrm>
          <a:prstGeom prst="roundRect">
            <a:avLst/>
          </a:prstGeom>
          <a:solidFill>
            <a:srgbClr val="FFFFCC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39552" y="404664"/>
            <a:ext cx="8186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提供給大學生的專業課程設計</a:t>
            </a:r>
            <a:endParaRPr lang="zh-TW" altLang="en-US" sz="48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712" y="2204864"/>
            <a:ext cx="66967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Wingdings" pitchFamily="2" charset="2"/>
              <a:buChar char="Ø"/>
            </a:pPr>
            <a:r>
              <a:rPr lang="zh-TW" altLang="en-US" sz="32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強化</a:t>
            </a:r>
            <a:r>
              <a:rPr lang="zh-TW" altLang="en-US" sz="44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地球科學</a:t>
            </a:r>
            <a:r>
              <a:rPr lang="zh-TW" altLang="en-US" sz="32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知識，做為資源工程基礎</a:t>
            </a:r>
            <a:endParaRPr lang="en-US" altLang="zh-TW" sz="32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61950" indent="-361950">
              <a:buFont typeface="Wingdings" pitchFamily="2" charset="2"/>
              <a:buChar char="Ø"/>
            </a:pPr>
            <a:endParaRPr lang="en-US" altLang="zh-TW" sz="32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zh-TW" altLang="en-US" sz="32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訓練</a:t>
            </a:r>
            <a:r>
              <a:rPr lang="zh-TW" altLang="en-US" sz="44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數理及力學</a:t>
            </a:r>
            <a:r>
              <a:rPr lang="zh-TW" altLang="en-US" sz="32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能力</a:t>
            </a:r>
            <a:endParaRPr lang="en-US" altLang="zh-TW" sz="32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61950" indent="-361950">
              <a:buFont typeface="Wingdings" pitchFamily="2" charset="2"/>
              <a:buChar char="Ø"/>
            </a:pPr>
            <a:endParaRPr lang="en-US" altLang="zh-TW" sz="3200" b="1" dirty="0" smtClean="0"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61950" indent="-361950">
              <a:buFont typeface="Wingdings" pitchFamily="2" charset="2"/>
              <a:buChar char="Ø"/>
            </a:pPr>
            <a:r>
              <a:rPr lang="zh-TW" altLang="en-US" sz="32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提供</a:t>
            </a:r>
            <a:r>
              <a:rPr lang="zh-TW" altLang="en-US" sz="4400" b="1" dirty="0" smtClean="0">
                <a:solidFill>
                  <a:srgbClr val="FF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獨步全國</a:t>
            </a:r>
            <a:r>
              <a:rPr lang="zh-TW" altLang="en-US" sz="32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的特色課程</a:t>
            </a:r>
            <a:endParaRPr lang="en-US" altLang="zh-TW" sz="3200" b="1" dirty="0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 11"/>
          <p:cNvSpPr/>
          <p:nvPr/>
        </p:nvSpPr>
        <p:spPr>
          <a:xfrm>
            <a:off x="1907704" y="188640"/>
            <a:ext cx="6120680" cy="936104"/>
          </a:xfrm>
          <a:prstGeom prst="round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6323" name="Picture 3" descr="D:\1. 葉信富\8. 置物櫃(照片)\資源系學生活動照片\108級地質學實習\DSC_11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2636912"/>
            <a:ext cx="2624122" cy="1746126"/>
          </a:xfrm>
          <a:prstGeom prst="round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E857-44EF-4E04-9D81-54E651B157C2}" type="slidenum">
              <a:rPr lang="zh-TW" altLang="en-US" b="1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pPr/>
              <a:t>9</a:t>
            </a:fld>
            <a:endParaRPr lang="zh-TW" altLang="en-US" b="1"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2377852" y="236265"/>
            <a:ext cx="5184576" cy="8497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大學部 基礎課程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395536" y="1412776"/>
            <a:ext cx="8231040" cy="45268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u"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強化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地球科學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知識做為工程基礎</a:t>
            </a:r>
            <a:endParaRPr kumimoji="0" lang="en-US" altLang="zh-TW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微軟正黑體" pitchFamily="34" charset="-120"/>
                <a:cs typeface="Arial" pitchFamily="34" charset="0"/>
              </a:rPr>
              <a:t>地質學、礦物學、岩石學</a:t>
            </a: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9" name="Picture 2" descr="C:\Users\philip\Downloads\IMG_09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2160" y="4509120"/>
            <a:ext cx="2626308" cy="1728192"/>
          </a:xfrm>
          <a:prstGeom prst="roundRect">
            <a:avLst/>
          </a:prstGeom>
          <a:noFill/>
        </p:spPr>
      </p:pic>
      <p:pic>
        <p:nvPicPr>
          <p:cNvPr id="8" name="Picture 4" descr="D:\MY DOCUMENTS\Curriculum Material\成大-構造地質學\Structural Geology-2014\2014-野外地質考察\恆春野外實習照片\20140412恆春野外\IMG_75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4461113"/>
            <a:ext cx="2664296" cy="1776199"/>
          </a:xfrm>
          <a:prstGeom prst="roundRect">
            <a:avLst/>
          </a:prstGeom>
          <a:solidFill>
            <a:srgbClr val="92D050"/>
          </a:solidFill>
        </p:spPr>
      </p:pic>
      <p:sp>
        <p:nvSpPr>
          <p:cNvPr id="10" name="矩形 9"/>
          <p:cNvSpPr/>
          <p:nvPr/>
        </p:nvSpPr>
        <p:spPr>
          <a:xfrm>
            <a:off x="1187624" y="3429000"/>
            <a:ext cx="4493538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TW" altLang="en-US" sz="2800" b="1" dirty="0" smtClean="0">
                <a:solidFill>
                  <a:srgbClr val="00FFFF"/>
                </a:solidFill>
                <a:latin typeface="Arial" pitchFamily="34" charset="0"/>
                <a:ea typeface="微軟正黑體" pitchFamily="34" charset="-120"/>
                <a:cs typeface="Arial" pitchFamily="34" charset="0"/>
              </a:rPr>
              <a:t>（課程在大一及大二完成）</a:t>
            </a:r>
            <a:endParaRPr lang="en-US" altLang="zh-TW" sz="2800" b="1" dirty="0" smtClean="0">
              <a:solidFill>
                <a:srgbClr val="00FFFF"/>
              </a:solidFill>
              <a:latin typeface="Arial" pitchFamily="34" charset="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11" name="Picture 4" descr="D:\1. 葉信富\8. 置物櫃(照片)\資源系學生活動照片\108級地質學實習\DSC_16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437112"/>
            <a:ext cx="2813602" cy="187220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12498</TotalTime>
  <Words>955</Words>
  <Application>Microsoft Office PowerPoint</Application>
  <PresentationFormat>如螢幕大小 (4:3)</PresentationFormat>
  <Paragraphs>211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philip</dc:creator>
  <cp:lastModifiedBy>philip</cp:lastModifiedBy>
  <cp:revision>370</cp:revision>
  <dcterms:created xsi:type="dcterms:W3CDTF">2014-02-22T03:28:08Z</dcterms:created>
  <dcterms:modified xsi:type="dcterms:W3CDTF">2017-03-28T02:21:09Z</dcterms:modified>
</cp:coreProperties>
</file>